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63" r:id="rId4"/>
    <p:sldId id="262" r:id="rId5"/>
    <p:sldId id="309" r:id="rId6"/>
    <p:sldId id="261" r:id="rId7"/>
    <p:sldId id="308" r:id="rId8"/>
    <p:sldId id="281" r:id="rId9"/>
    <p:sldId id="386" r:id="rId10"/>
    <p:sldId id="437" r:id="rId11"/>
    <p:sldId id="387" r:id="rId12"/>
    <p:sldId id="337" r:id="rId13"/>
    <p:sldId id="410" r:id="rId14"/>
    <p:sldId id="411" r:id="rId15"/>
    <p:sldId id="412" r:id="rId16"/>
    <p:sldId id="413" r:id="rId17"/>
    <p:sldId id="361" r:id="rId18"/>
    <p:sldId id="362" r:id="rId19"/>
    <p:sldId id="269" r:id="rId20"/>
    <p:sldId id="277" r:id="rId21"/>
    <p:sldId id="278" r:id="rId22"/>
    <p:sldId id="279" r:id="rId23"/>
    <p:sldId id="280" r:id="rId24"/>
    <p:sldId id="266" r:id="rId25"/>
    <p:sldId id="282" r:id="rId26"/>
    <p:sldId id="286" r:id="rId27"/>
    <p:sldId id="283" r:id="rId28"/>
    <p:sldId id="285" r:id="rId29"/>
    <p:sldId id="284" r:id="rId30"/>
    <p:sldId id="302" r:id="rId31"/>
    <p:sldId id="287" r:id="rId32"/>
    <p:sldId id="288" r:id="rId33"/>
    <p:sldId id="381" r:id="rId34"/>
    <p:sldId id="289" r:id="rId35"/>
    <p:sldId id="435" r:id="rId36"/>
    <p:sldId id="303" r:id="rId37"/>
    <p:sldId id="310" r:id="rId38"/>
    <p:sldId id="30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rtlearn-log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2620" y="529590"/>
            <a:ext cx="2894330" cy="10591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68165" y="2388870"/>
            <a:ext cx="4005580" cy="7067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PHP Assignment</a:t>
            </a:r>
            <a:endParaRPr 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31380" y="4075430"/>
            <a:ext cx="322453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36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RAMKUMAR S</a:t>
            </a:r>
            <a:endParaRPr lang="en-US" sz="360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30185" y="4930775"/>
            <a:ext cx="3375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https://github.com/Ramhardik88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893560" y="4930775"/>
            <a:ext cx="1334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Github  :</a:t>
            </a: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7567295" y="5532120"/>
            <a:ext cx="3310255" cy="65151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while(!(succeed= try()));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ile_get_contents"/>
          <p:cNvPicPr>
            <a:picLocks noChangeAspect="1"/>
          </p:cNvPicPr>
          <p:nvPr/>
        </p:nvPicPr>
        <p:blipFill>
          <a:blip r:embed="rId1"/>
          <a:srcRect l="2172" b="14040"/>
          <a:stretch>
            <a:fillRect/>
          </a:stretch>
        </p:blipFill>
        <p:spPr>
          <a:xfrm>
            <a:off x="1269365" y="1323975"/>
            <a:ext cx="3245485" cy="1946275"/>
          </a:xfrm>
          <a:prstGeom prst="rect">
            <a:avLst/>
          </a:prstGeom>
        </p:spPr>
      </p:pic>
      <p:pic>
        <p:nvPicPr>
          <p:cNvPr id="3" name="Picture 2" descr="curl ph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605" y="1441450"/>
            <a:ext cx="3141980" cy="1828800"/>
          </a:xfrm>
          <a:prstGeom prst="rect">
            <a:avLst/>
          </a:prstGeom>
        </p:spPr>
      </p:pic>
      <p:pic>
        <p:nvPicPr>
          <p:cNvPr id="4" name="Picture 3" descr="guzz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4323715"/>
            <a:ext cx="2619375" cy="1743075"/>
          </a:xfrm>
          <a:prstGeom prst="rect">
            <a:avLst/>
          </a:prstGeom>
        </p:spPr>
      </p:pic>
      <p:pic>
        <p:nvPicPr>
          <p:cNvPr id="5" name="Picture 4" descr="sd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5" y="4015105"/>
            <a:ext cx="2143125" cy="214312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855345" y="240665"/>
            <a:ext cx="3237230" cy="77914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 b="1"/>
              <a:t>4 ways</a:t>
            </a:r>
            <a:endParaRPr lang="en-US" sz="40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ass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315" y="1052830"/>
            <a:ext cx="10058400" cy="5688965"/>
          </a:xfrm>
          <a:prstGeom prst="rect">
            <a:avLst/>
          </a:prstGeom>
        </p:spPr>
      </p:pic>
      <p:sp>
        <p:nvSpPr>
          <p:cNvPr id="3" name="Chevron 2"/>
          <p:cNvSpPr/>
          <p:nvPr/>
        </p:nvSpPr>
        <p:spPr>
          <a:xfrm>
            <a:off x="570230" y="93345"/>
            <a:ext cx="3921125" cy="763270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chemeClr val="tx1"/>
                </a:solidFill>
              </a:rPr>
              <a:t>Aws-ses class diagram</a:t>
            </a: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aws ses 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6330" y="3902075"/>
            <a:ext cx="5662295" cy="23431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10870" y="581660"/>
            <a:ext cx="3147060" cy="94742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3200"/>
              <a:t>AWS SES</a:t>
            </a:r>
            <a:endParaRPr lang="en-US" sz="3200"/>
          </a:p>
        </p:txBody>
      </p:sp>
      <p:sp>
        <p:nvSpPr>
          <p:cNvPr id="5" name="Rectangles 4"/>
          <p:cNvSpPr/>
          <p:nvPr/>
        </p:nvSpPr>
        <p:spPr>
          <a:xfrm>
            <a:off x="946785" y="1997710"/>
            <a:ext cx="5886450" cy="1691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Amazon Simple Email Service (SES) is a cost-effective, flexible, and scalable email service that enables developers to send mail from within any application.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New-API-GW-Diagram.c9fc9835d2a9aa00ef90d0ddc4c6402a2536de0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412)"/>
          <p:cNvPicPr>
            <a:picLocks noChangeAspect="1"/>
          </p:cNvPicPr>
          <p:nvPr/>
        </p:nvPicPr>
        <p:blipFill>
          <a:blip r:embed="rId1"/>
          <a:srcRect r="-189" b="8215"/>
          <a:stretch>
            <a:fillRect/>
          </a:stretch>
        </p:blipFill>
        <p:spPr>
          <a:xfrm>
            <a:off x="297180" y="600075"/>
            <a:ext cx="10847070" cy="5589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415)"/>
          <p:cNvPicPr>
            <a:picLocks noChangeAspect="1"/>
          </p:cNvPicPr>
          <p:nvPr/>
        </p:nvPicPr>
        <p:blipFill>
          <a:blip r:embed="rId1"/>
          <a:srcRect l="-1206" t="798" r="4192" b="191"/>
          <a:stretch>
            <a:fillRect/>
          </a:stretch>
        </p:blipFill>
        <p:spPr>
          <a:xfrm>
            <a:off x="967740" y="655955"/>
            <a:ext cx="9857105" cy="55918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ors-1200x4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43050"/>
            <a:ext cx="100584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21-08-31-04-44-52-63_f9ee0578fe1cc94de7482bd41accb3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150" y="513080"/>
            <a:ext cx="4530090" cy="5486400"/>
          </a:xfrm>
          <a:prstGeom prst="rect">
            <a:avLst/>
          </a:prstGeom>
        </p:spPr>
      </p:pic>
      <p:pic>
        <p:nvPicPr>
          <p:cNvPr id="3" name="Picture 2" descr="Screenshot (397)"/>
          <p:cNvPicPr>
            <a:picLocks noChangeAspect="1"/>
          </p:cNvPicPr>
          <p:nvPr/>
        </p:nvPicPr>
        <p:blipFill>
          <a:blip r:embed="rId2"/>
          <a:srcRect l="38430" t="23176" r="1296" b="9854"/>
          <a:stretch>
            <a:fillRect/>
          </a:stretch>
        </p:blipFill>
        <p:spPr>
          <a:xfrm>
            <a:off x="345440" y="513080"/>
            <a:ext cx="5793740" cy="4224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ur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95" y="1453515"/>
            <a:ext cx="5984875" cy="486156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9820" y="673100"/>
            <a:ext cx="3482975" cy="2984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4400" b="1"/>
              <a:t>client URL</a:t>
            </a:r>
            <a:endParaRPr lang="en-US" sz="44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(37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7055" y="1491615"/>
            <a:ext cx="8517890" cy="4506595"/>
          </a:xfrm>
          <a:prstGeom prst="rect">
            <a:avLst/>
          </a:prstGeom>
        </p:spPr>
      </p:pic>
      <p:sp>
        <p:nvSpPr>
          <p:cNvPr id="4" name="Flowchart: Alternate Process 3"/>
          <p:cNvSpPr/>
          <p:nvPr/>
        </p:nvSpPr>
        <p:spPr>
          <a:xfrm>
            <a:off x="824230" y="296545"/>
            <a:ext cx="10124440" cy="937260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CURL is a library that lets you make HTTP requests in php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981835" y="605155"/>
            <a:ext cx="91941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Email </a:t>
            </a:r>
            <a:r>
              <a:rPr lang="en-US" sz="6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 </a:t>
            </a:r>
            <a:r>
              <a:rPr lang="en-US" sz="4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random XKCD challenge</a:t>
            </a:r>
            <a:endParaRPr lang="en-US" sz="48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2" descr="xkcd-vr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1465" y="2573020"/>
            <a:ext cx="6680200" cy="3122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ounded Rectangle 2"/>
          <p:cNvSpPr/>
          <p:nvPr/>
        </p:nvSpPr>
        <p:spPr>
          <a:xfrm>
            <a:off x="1330325" y="317500"/>
            <a:ext cx="7557770" cy="63627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 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</a:rPr>
              <a:t> $decoded =  json_decode($resp, true);  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749030" y="1600200"/>
            <a:ext cx="3167380" cy="43592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 </a:t>
            </a: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json_decode() used to decode a JSON string. It converts a JSON encoded string into object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If it is true then objects returned will be converted into associative arrays</a:t>
            </a:r>
            <a:r>
              <a:rPr lang="en-US" sz="2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  <a:endParaRPr lang="en-US" sz="240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 descr="Screenshot (372)"/>
          <p:cNvPicPr>
            <a:picLocks noChangeAspect="1"/>
          </p:cNvPicPr>
          <p:nvPr/>
        </p:nvPicPr>
        <p:blipFill>
          <a:blip r:embed="rId1"/>
          <a:srcRect l="-991" t="22961"/>
          <a:stretch>
            <a:fillRect/>
          </a:stretch>
        </p:blipFill>
        <p:spPr>
          <a:xfrm>
            <a:off x="592455" y="1524635"/>
            <a:ext cx="7966710" cy="4434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37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1324610"/>
            <a:ext cx="6956425" cy="48387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167130" y="215900"/>
            <a:ext cx="7557770" cy="63627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 </a:t>
            </a: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</a:rPr>
              <a:t> $decoded = array_values($decoded);   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749030" y="1600200"/>
            <a:ext cx="3167380" cy="43592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array_values() The returned array will have numeric keys, starting at 0 and increase by 1.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ounded Rectangle 2"/>
          <p:cNvSpPr/>
          <p:nvPr/>
        </p:nvSpPr>
        <p:spPr>
          <a:xfrm>
            <a:off x="1534160" y="377825"/>
            <a:ext cx="7557770" cy="216471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  <a:p>
            <a:pPr algn="just"/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$comics =  array(); </a:t>
            </a:r>
            <a:endParaRPr 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$comic_name = ucwords($decoded[9]);</a:t>
            </a:r>
            <a:endParaRPr 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$comics[$comic_name]['image'] = $decoded[8];    </a:t>
            </a:r>
            <a:endParaRPr 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$comics[$comic_name]['num'] = $decoded[1];</a:t>
            </a:r>
            <a:r>
              <a:rPr lang="en-US"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</a:t>
            </a:r>
            <a:endParaRPr lang="en-US" sz="28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2" name="Picture 1" descr="Screenshot (37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3225800"/>
            <a:ext cx="6315075" cy="28092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lowchart: Alternate Process 1"/>
          <p:cNvSpPr/>
          <p:nvPr/>
        </p:nvSpPr>
        <p:spPr>
          <a:xfrm>
            <a:off x="684530" y="619760"/>
            <a:ext cx="4245610" cy="756285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200">
                <a:solidFill>
                  <a:schemeClr val="tx1">
                    <a:lumMod val="95000"/>
                    <a:lumOff val="5000"/>
                  </a:schemeClr>
                </a:solidFill>
              </a:rPr>
              <a:t>TECHNOLOGY USED</a:t>
            </a:r>
            <a:endParaRPr lang="en-US" sz="3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 descr="ph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3460" y="2270760"/>
            <a:ext cx="2952750" cy="1552575"/>
          </a:xfrm>
          <a:prstGeom prst="rect">
            <a:avLst/>
          </a:prstGeom>
        </p:spPr>
      </p:pic>
      <p:pic>
        <p:nvPicPr>
          <p:cNvPr id="4" name="Picture 3" descr="ht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376045"/>
            <a:ext cx="2428875" cy="1876425"/>
          </a:xfrm>
          <a:prstGeom prst="rect">
            <a:avLst/>
          </a:prstGeom>
        </p:spPr>
      </p:pic>
      <p:pic>
        <p:nvPicPr>
          <p:cNvPr id="5" name="Picture 4" descr="aws s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75" y="4925060"/>
            <a:ext cx="3323590" cy="1352550"/>
          </a:xfrm>
          <a:prstGeom prst="rect">
            <a:avLst/>
          </a:prstGeom>
        </p:spPr>
      </p:pic>
      <p:pic>
        <p:nvPicPr>
          <p:cNvPr id="6" name="Picture 5" descr="vsc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520" y="4039870"/>
            <a:ext cx="3114675" cy="1466850"/>
          </a:xfrm>
          <a:prstGeom prst="rect">
            <a:avLst/>
          </a:prstGeom>
        </p:spPr>
      </p:pic>
      <p:pic>
        <p:nvPicPr>
          <p:cNvPr id="7" name="Picture 6" descr="gi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155" y="518160"/>
            <a:ext cx="2857500" cy="1600200"/>
          </a:xfrm>
          <a:prstGeom prst="rect">
            <a:avLst/>
          </a:prstGeom>
        </p:spPr>
      </p:pic>
      <p:pic>
        <p:nvPicPr>
          <p:cNvPr id="8" name="Picture 7" descr="la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310" y="4259580"/>
            <a:ext cx="2466975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08-vulnerabili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q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1793240"/>
            <a:ext cx="7810500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QL inj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315720"/>
            <a:ext cx="9245600" cy="515429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73430" y="377825"/>
            <a:ext cx="5225415" cy="6927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2">
                    <a:lumMod val="10000"/>
                  </a:schemeClr>
                </a:solidFill>
              </a:rPr>
              <a:t>Prepared statement</a:t>
            </a:r>
            <a:endParaRPr lang="en-US" sz="2400" b="1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ross-Site Script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05" y="1016000"/>
            <a:ext cx="10058400" cy="56807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83285" y="160655"/>
            <a:ext cx="5225415" cy="6927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2">
                    <a:lumMod val="10000"/>
                  </a:schemeClr>
                </a:solidFill>
              </a:rPr>
              <a:t>Cross-Site Scripting</a:t>
            </a:r>
            <a:endParaRPr lang="en-US" sz="2400" b="1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38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" y="1178560"/>
            <a:ext cx="7247255" cy="557276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18795" y="317500"/>
            <a:ext cx="501142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2">
                    <a:lumMod val="10000"/>
                  </a:schemeClr>
                </a:solidFill>
              </a:rPr>
              <a:t>Directory browsing</a:t>
            </a:r>
            <a:endParaRPr lang="en-US" sz="2400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402955" y="1243965"/>
            <a:ext cx="3585210" cy="44202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Directory browsing is when you access a website using a web browser and instead of a webpage, you see a list of files and folders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r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885" y="647700"/>
            <a:ext cx="773430" cy="7734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99080" y="1674495"/>
            <a:ext cx="557530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/>
              <a:t>The syntax is based on the Linux cron daemon definition.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482850" y="57340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5400" b="1"/>
              <a:t>Cron</a:t>
            </a:r>
            <a:endParaRPr lang="en-US" sz="5400" b="1"/>
          </a:p>
        </p:txBody>
      </p:sp>
      <p:sp>
        <p:nvSpPr>
          <p:cNvPr id="5" name="Text Box 4"/>
          <p:cNvSpPr txBox="1"/>
          <p:nvPr/>
        </p:nvSpPr>
        <p:spPr>
          <a:xfrm>
            <a:off x="1787525" y="2664460"/>
            <a:ext cx="7839075" cy="34150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/>
              <a:t>    </a:t>
            </a:r>
            <a:r>
              <a:rPr lang="en-US" sz="2400"/>
              <a:t>*    *    *    *    *    *</a:t>
            </a:r>
            <a:endParaRPr lang="en-US" sz="2400"/>
          </a:p>
          <a:p>
            <a:r>
              <a:rPr lang="en-US" sz="2400"/>
              <a:t>    -    -    -    -    -    -</a:t>
            </a:r>
            <a:endParaRPr lang="en-US" sz="2400"/>
          </a:p>
          <a:p>
            <a:r>
              <a:rPr lang="en-US" sz="2400"/>
              <a:t>    |    |    |    |    |    |</a:t>
            </a:r>
            <a:endParaRPr lang="en-US" sz="2400"/>
          </a:p>
          <a:p>
            <a:r>
              <a:rPr lang="en-US" sz="2400"/>
              <a:t>    |    |    |    |    |    + year [optional]</a:t>
            </a:r>
            <a:endParaRPr lang="en-US" sz="2400"/>
          </a:p>
          <a:p>
            <a:r>
              <a:rPr lang="en-US" sz="2400"/>
              <a:t>    |    |    |    |    +----- day of week (0 - 7) (Sunday=0 or 7)</a:t>
            </a:r>
            <a:endParaRPr lang="en-US" sz="2400"/>
          </a:p>
          <a:p>
            <a:r>
              <a:rPr lang="en-US" sz="2400"/>
              <a:t>    |    |    |    +---------- month (1 - 12)</a:t>
            </a:r>
            <a:endParaRPr lang="en-US" sz="2400"/>
          </a:p>
          <a:p>
            <a:r>
              <a:rPr lang="en-US" sz="2400"/>
              <a:t>    |    |    +--------------- day of month (1 - 31)</a:t>
            </a:r>
            <a:endParaRPr lang="en-US" sz="2400"/>
          </a:p>
          <a:p>
            <a:r>
              <a:rPr lang="en-US" sz="2400"/>
              <a:t>    |    +-------------------- hour (0 - 23)</a:t>
            </a:r>
            <a:endParaRPr lang="en-US" sz="2400"/>
          </a:p>
          <a:p>
            <a:r>
              <a:rPr lang="en-US" sz="2400"/>
              <a:t>    +------------------------- min (0 - 59)</a:t>
            </a:r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98600" y="642620"/>
            <a:ext cx="3585210" cy="52197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Problem Statement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98600" y="1957705"/>
            <a:ext cx="8288020" cy="36925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400"/>
              <a:t>Your app should include email verification to avoid people using others’ email addresses.</a:t>
            </a:r>
            <a:endParaRPr lang="en-US" sz="2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400"/>
              <a:t>XKCD image should go as an email attachment as well as inline image content.</a:t>
            </a:r>
            <a:endParaRPr lang="en-US" sz="2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400"/>
              <a:t>You can visit https://c.xkcd.com/random/comic/ programmatically to return a random comic URL and then use JSON API for details https://xkcd.com/json.html</a:t>
            </a:r>
            <a:endParaRPr lang="en-US" sz="2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400"/>
              <a:t>Please make sure your emails contain an unsubscribe link so a user can stop getting emails.</a:t>
            </a:r>
            <a:endParaRPr 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e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535" y="298450"/>
            <a:ext cx="2327910" cy="1696720"/>
          </a:xfrm>
          <a:prstGeom prst="rect">
            <a:avLst/>
          </a:prstGeom>
        </p:spPr>
      </p:pic>
      <p:pic>
        <p:nvPicPr>
          <p:cNvPr id="3" name="Picture 2" descr="a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2759710"/>
            <a:ext cx="3750945" cy="3312795"/>
          </a:xfrm>
          <a:prstGeom prst="rect">
            <a:avLst/>
          </a:prstGeom>
        </p:spPr>
      </p:pic>
      <p:pic>
        <p:nvPicPr>
          <p:cNvPr id="4" name="Picture 3" descr="G-MQ_2021.f8d428e0c92aeed021da825ab20894710ec7cf2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89535"/>
            <a:ext cx="6137910" cy="61366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onnect-ec2-instance-using-put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3930" y="819150"/>
            <a:ext cx="6148070" cy="4711065"/>
          </a:xfrm>
          <a:prstGeom prst="rect">
            <a:avLst/>
          </a:prstGeom>
        </p:spPr>
      </p:pic>
      <p:pic>
        <p:nvPicPr>
          <p:cNvPr id="3" name="Picture 2" descr="overview_getting_star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1457325"/>
            <a:ext cx="4935220" cy="39427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mack-stack-is-the-new-lamp-stack-comparison-5d47d969bc67c"/>
          <p:cNvPicPr>
            <a:picLocks noChangeAspect="1"/>
          </p:cNvPicPr>
          <p:nvPr/>
        </p:nvPicPr>
        <p:blipFill>
          <a:blip r:embed="rId1"/>
          <a:srcRect r="57247" b="989"/>
          <a:stretch>
            <a:fillRect/>
          </a:stretch>
        </p:blipFill>
        <p:spPr>
          <a:xfrm>
            <a:off x="2298700" y="693420"/>
            <a:ext cx="6102985" cy="53378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98475" y="449580"/>
            <a:ext cx="7323455" cy="5702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chemeClr val="tx1"/>
                </a:solidFill>
              </a:rPr>
              <a:t>INSTALL LAMP STACK ON AWS - UBUNTU 18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757045" y="1435100"/>
            <a:ext cx="3267075" cy="17348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tx1"/>
                </a:solidFill>
              </a:rPr>
              <a:t>Step 1 — Installing Apache</a:t>
            </a:r>
            <a:endParaRPr lang="en-US" sz="2400" b="1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sudo apt update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sudo apt upgrade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sudo apt install apache2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457440" y="1435100"/>
            <a:ext cx="3430905" cy="17348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>
              <a:buClrTx/>
              <a:buSzTx/>
              <a:buNone/>
            </a:pPr>
            <a:endParaRPr lang="en-US" sz="180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buClrTx/>
              <a:buSzTx/>
              <a:buNone/>
            </a:pPr>
            <a:r>
              <a:rPr lang="en-US" sz="2400" b="1">
                <a:solidFill>
                  <a:schemeClr val="tx1"/>
                </a:solidFill>
                <a:sym typeface="+mn-ea"/>
              </a:rPr>
              <a:t>Step 2 — Installing MySQL</a:t>
            </a:r>
            <a:endParaRPr lang="en-US" sz="180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buClrTx/>
              <a:buSzTx/>
              <a:buNone/>
            </a:pPr>
            <a:r>
              <a:rPr lang="en-US" sz="1800">
                <a:solidFill>
                  <a:schemeClr val="accent2">
                    <a:lumMod val="50000"/>
                  </a:schemeClr>
                </a:solidFill>
              </a:rPr>
              <a:t>sudo apt install mysql-server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	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buClrTx/>
              <a:buSzTx/>
              <a:buNone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sudo mysql_secure_installation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buClrTx/>
              <a:buSzTx/>
              <a:buNone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sudo mysql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/>
              <a:t>	</a:t>
            </a:r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	</a:t>
            </a:r>
            <a:endParaRPr lang="en-US"/>
          </a:p>
          <a:p>
            <a:pPr algn="ctr"/>
            <a:r>
              <a:rPr lang="en-US"/>
              <a:t>	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1687830" y="4006850"/>
            <a:ext cx="4225290" cy="17348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tx1"/>
                </a:solidFill>
              </a:rPr>
              <a:t>Step 3 — Installing PHP</a:t>
            </a:r>
            <a:endParaRPr lang="en-US"/>
          </a:p>
          <a:p>
            <a:pPr algn="ctr">
              <a:buClrTx/>
              <a:buSzTx/>
              <a:buNone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sudo apt install php libapache2-mod-php php-mysql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7216140" y="3915410"/>
            <a:ext cx="3797300" cy="17348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tx1"/>
                </a:solidFill>
              </a:rPr>
              <a:t>Step 4 — Installing phpMyAdmin</a:t>
            </a:r>
            <a:endParaRPr lang="en-US" sz="2400" b="1">
              <a:solidFill>
                <a:schemeClr val="tx1"/>
              </a:solidFill>
            </a:endParaRPr>
          </a:p>
          <a:p>
            <a:pPr algn="ctr">
              <a:buClrTx/>
              <a:buSzTx/>
              <a:buFontTx/>
            </a:pPr>
            <a:r>
              <a:rPr lang="en-US"/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 sudo apt update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buClrTx/>
              <a:buSzTx/>
              <a:buFontTx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  sudo apt install phpmyadmin php-mbstring php-gettext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tp-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255" y="2235835"/>
            <a:ext cx="8985250" cy="3688080"/>
          </a:xfrm>
          <a:prstGeom prst="rect">
            <a:avLst/>
          </a:prstGeom>
        </p:spPr>
      </p:pic>
      <p:pic>
        <p:nvPicPr>
          <p:cNvPr id="3" name="Picture 2" descr="download (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0" y="492760"/>
            <a:ext cx="2072005" cy="13792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lowchart: Alternate Process 1"/>
          <p:cNvSpPr/>
          <p:nvPr/>
        </p:nvSpPr>
        <p:spPr>
          <a:xfrm>
            <a:off x="702310" y="428625"/>
            <a:ext cx="2261235" cy="795020"/>
          </a:xfrm>
          <a:prstGeom prst="flowChartAlternateProcess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endParaRPr 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otp-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4255" y="699770"/>
            <a:ext cx="2836545" cy="5311775"/>
          </a:xfrm>
          <a:prstGeom prst="rect">
            <a:avLst/>
          </a:prstGeom>
        </p:spPr>
      </p:pic>
      <p:pic>
        <p:nvPicPr>
          <p:cNvPr id="6" name="Picture 5" descr="comic-screen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495" y="626110"/>
            <a:ext cx="2891790" cy="54590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39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372110"/>
            <a:ext cx="11159490" cy="62776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thankyo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6770" y="860425"/>
            <a:ext cx="4773295" cy="54114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mallergoa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870" y="857250"/>
            <a:ext cx="76676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uestion ma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9220" y="2193925"/>
            <a:ext cx="1814195" cy="230822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44525" y="640080"/>
            <a:ext cx="2874010" cy="136080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Email verification</a:t>
            </a:r>
            <a:endParaRPr lang="en-US" sz="2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548370" y="4502150"/>
            <a:ext cx="2874010" cy="136080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 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unsubscribe link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in email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3230" y="4238625"/>
            <a:ext cx="3378200" cy="181483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XKCD image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pPr marL="457200" indent="-457200" algn="ctr">
              <a:buFont typeface="Wingdings" panose="05000000000000000000" charset="0"/>
              <a:buChar char="o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Email attachment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pPr marL="457200" indent="-457200" algn="ctr">
              <a:buFont typeface="Wingdings" panose="05000000000000000000" charset="0"/>
              <a:buChar char="o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Inline image content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027035" y="382270"/>
            <a:ext cx="3247390" cy="143764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tx1"/>
                </a:solidFill>
                <a:sym typeface="+mn-ea"/>
              </a:rPr>
              <a:t>https://xkcd.com/json.html</a:t>
            </a:r>
            <a:endParaRPr lang="en-US" sz="14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sz="2400" b="1">
                <a:solidFill>
                  <a:schemeClr val="tx1"/>
                </a:solidFill>
                <a:sym typeface="+mn-ea"/>
              </a:rPr>
              <a:t>API CALLS</a:t>
            </a:r>
            <a:endParaRPr lang="en-US" sz="24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21430" y="1729105"/>
            <a:ext cx="1200150" cy="635000"/>
          </a:xfrm>
          <a:prstGeom prst="straightConnector1">
            <a:avLst/>
          </a:prstGeom>
          <a:ln w="666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417435" y="1819910"/>
            <a:ext cx="911225" cy="544195"/>
          </a:xfrm>
          <a:prstGeom prst="straightConnector1">
            <a:avLst/>
          </a:prstGeom>
          <a:ln w="666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03415" y="4812030"/>
            <a:ext cx="1024255" cy="252095"/>
          </a:xfrm>
          <a:prstGeom prst="straightConnector1">
            <a:avLst/>
          </a:prstGeom>
          <a:ln w="666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21430" y="4812030"/>
            <a:ext cx="1115695" cy="547370"/>
          </a:xfrm>
          <a:prstGeom prst="straightConnector1">
            <a:avLst/>
          </a:prstGeom>
          <a:ln w="666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Oval 2"/>
          <p:cNvSpPr/>
          <p:nvPr/>
        </p:nvSpPr>
        <p:spPr>
          <a:xfrm>
            <a:off x="915670" y="385445"/>
            <a:ext cx="3658870" cy="140144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Architecture diagram</a:t>
            </a:r>
            <a:endParaRPr lang="en-US" sz="2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01750" y="5212080"/>
            <a:ext cx="940498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r>
              <a:rPr lang="en-US"/>
              <a:t>https://lucid.app/lucidchart/invitations/accept/inv_b0c56b88-e0d2-4cb8-8f44-7ad7a184d50f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912745" y="2211070"/>
            <a:ext cx="8107680" cy="2118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/>
              <a:t>An architectural diagram is a diagram of a system that is used to abstract the overall outline of the software system and the relationships, constraints, and boundaries between components.</a:t>
            </a:r>
            <a:endParaRPr lang="en-US" sz="24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rchitecture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167640"/>
            <a:ext cx="11037570" cy="6522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40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507490"/>
            <a:ext cx="9737725" cy="461137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69595" y="306705"/>
            <a:ext cx="3588385" cy="91059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400" b="1">
                <a:solidFill>
                  <a:schemeClr val="tx1"/>
                </a:solidFill>
              </a:rPr>
              <a:t>API</a:t>
            </a:r>
            <a:endParaRPr lang="en-US" sz="4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41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0960"/>
            <a:ext cx="12300585" cy="6724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2809</Words>
  <Application>WPS Presentation</Application>
  <PresentationFormat>Widescreen</PresentationFormat>
  <Paragraphs>116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Arial</vt:lpstr>
      <vt:lpstr>SimSun</vt:lpstr>
      <vt:lpstr>Wingdings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HP</cp:lastModifiedBy>
  <cp:revision>16</cp:revision>
  <dcterms:created xsi:type="dcterms:W3CDTF">2021-07-24T14:49:00Z</dcterms:created>
  <dcterms:modified xsi:type="dcterms:W3CDTF">2021-09-12T14:17:12Z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